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2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789482-8E42-1AC9-134F-0CBDF2B3FC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93F419-466F-A913-E76B-DD24EC4B0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BE15E44-8A23-4D84-B3D9-61484BEA8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4EBA715-D7A5-BB3E-8D40-A57584726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5F4764D-AA77-5CF9-EC76-29BF91ACB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180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70041-DFD9-24D0-68BC-09083CBC3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E81B8F0-2096-B95E-E9D3-3B39C2388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0F31CC5-673F-0229-4435-A32AA991A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B74E2F0-7FD1-7582-4230-1C322ED3B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411154F-574B-D8D7-1CEB-D2F12692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006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DC2E8E-3684-A064-5025-E4C3FE6BC5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EEA251E6-32A7-8AAF-7942-75FA67AC7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C3BC147-E7DB-2C42-B9BB-86111DF18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6AF135C-F281-0BCF-F807-7F4DC4901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63F1A22-9CA1-7CA3-D874-DE86DFA0B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9838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A508E-36AA-33F0-1B81-935CAD667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0537049-32DD-C861-C405-946E004D4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5FA697-C471-66A9-A82F-299B68E35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DFB818D-7718-49B5-E0B9-803DD58B2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D16CD37-40E7-A43E-191E-0708027F7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0430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0E828-6E1D-5866-6A25-51836BAE8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A4F0F22-67DF-8AAF-98BE-3F732B19A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D61E8CF-6AAE-4B7A-BA2A-34161F2EC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3EDAAF6-962B-7C3D-BB06-BC0DCB6CF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A4D85E7-5FE4-EE38-52ED-F59A8D85D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723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412E67-15DD-199D-3A81-7A099FD7C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E5C9CAA-925F-84B3-64CC-ABB048A156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EE641E3-B785-919D-51DD-3E768BF08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348EE02-2B40-CBFC-5201-F0590FD45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21CCC97-9D70-FF7D-8E55-FBC45D2A5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40E02A3-5362-CC43-3587-410849469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569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920AD-CF60-535E-624D-C1EFAF2F7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05086E8-6945-F2C3-7776-72BD944B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73D9897-8BCB-47A9-CD61-51638D2D5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21A56EF1-2113-07B7-FD4F-1B27C1F0C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EB45444-CD3C-1773-C960-D93B22112E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B007CAE4-D497-98E1-45B7-56311D8AD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BBF86423-0D1A-1D2D-0C1C-F3ECEE245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A11A0843-47D4-2C80-D18B-239DBC514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411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9600E-F0A3-1665-D0B4-4E9353CC0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2D425F49-43E5-1B22-6F1B-829BA1637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5D4405C-04A5-D66C-9446-EA327D5E7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E6F7B97-EC81-456A-3CD3-7395BC3CC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6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6B2CDB3B-E83C-2D78-A60B-7040CA22F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B9B0077B-7884-05EE-87BD-9DA8AF88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2173721-320A-9154-44F0-98C91715A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553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E6D329-0EE2-D8C2-89C7-2E5AA2C1B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5611820-252B-4C6E-6CC5-9B7CFA271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89A0343-B69D-1F4C-0362-DA80BA33C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586BE63-6ADC-CE5B-721C-DF246895D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FA18554-CBD6-41C5-C359-5E37F6AA1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1987E24-857F-BF99-05EA-69113E5E7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0236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B8347-C120-ACAF-A2DA-7954CF567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DDA1D7FC-A379-01B5-0332-CB3B908E1E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2EBAB1F-953E-51FB-1F44-2EAE6FFF2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FE451ED-F9FC-2E7B-E5F9-172F1EE0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02EF124-AC9B-4AF2-4C71-E32CB5875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9667D93-DE4A-2AED-2566-DAA5F14D4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0205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81912A56-136A-E9D9-4159-EF9F38812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DC17FE8-6FDF-AA43-6D80-C205004E7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AC0BFFA-D6F1-4A5B-0D12-289F8AC76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4117D2E-AD51-13E7-836D-E5DD9175D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5F9323E-BA4F-C5DB-6E6C-F59C885BF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147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28B0E7A5-BFC1-860F-535D-913DE552305F}"/>
              </a:ext>
            </a:extLst>
          </p:cNvPr>
          <p:cNvSpPr txBox="1"/>
          <p:nvPr/>
        </p:nvSpPr>
        <p:spPr>
          <a:xfrm>
            <a:off x="2699657" y="3059668"/>
            <a:ext cx="67926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 dirty="0">
                <a:solidFill>
                  <a:srgbClr val="224284"/>
                </a:solidFill>
              </a:rPr>
              <a:t>DOCUMENTACION PARA JURADOS</a:t>
            </a:r>
          </a:p>
          <a:p>
            <a:pPr algn="ctr"/>
            <a:r>
              <a:rPr lang="pt-PT" sz="3200" b="1">
                <a:solidFill>
                  <a:srgbClr val="224284"/>
                </a:solidFill>
              </a:rPr>
              <a:t>PROYECTOS </a:t>
            </a:r>
            <a:endParaRPr lang="pt-PT" sz="3200" b="1" dirty="0">
              <a:solidFill>
                <a:srgbClr val="224284"/>
              </a:solidFill>
            </a:endParaRPr>
          </a:p>
          <a:p>
            <a:pPr algn="ctr"/>
            <a:endParaRPr lang="pt-PT" sz="3200" b="1" i="1" dirty="0">
              <a:solidFill>
                <a:srgbClr val="224284"/>
              </a:solidFill>
            </a:endParaRPr>
          </a:p>
        </p:txBody>
      </p: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37C25F5D-19FA-A029-711A-09C5C3CD4E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1" y="138556"/>
            <a:ext cx="3908346" cy="303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41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94FB4-A241-69B3-E461-D9892397A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A9CB8AF-962D-741C-24A4-BF1B7663F4FA}"/>
              </a:ext>
            </a:extLst>
          </p:cNvPr>
          <p:cNvSpPr txBox="1"/>
          <p:nvPr/>
        </p:nvSpPr>
        <p:spPr>
          <a:xfrm>
            <a:off x="6096000" y="274521"/>
            <a:ext cx="4897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b="1" dirty="0">
                <a:solidFill>
                  <a:srgbClr val="224284"/>
                </a:solidFill>
              </a:rPr>
              <a:t>REGULAMENTO PARA JURADOS  DEL XII EIJE</a:t>
            </a:r>
            <a:endParaRPr lang="pt-PT" b="1" i="1" dirty="0">
              <a:solidFill>
                <a:srgbClr val="224284"/>
              </a:solidFill>
            </a:endParaRPr>
          </a:p>
        </p:txBody>
      </p:sp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C57C32D7-FD4A-08F5-EEE3-4E293D7A14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85" y="79039"/>
            <a:ext cx="1192267" cy="924674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EC9CE3F-8B12-8E60-42B8-67A7FE84B454}"/>
              </a:ext>
            </a:extLst>
          </p:cNvPr>
          <p:cNvSpPr txBox="1"/>
          <p:nvPr/>
        </p:nvSpPr>
        <p:spPr>
          <a:xfrm>
            <a:off x="164385" y="1828800"/>
            <a:ext cx="537338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200" dirty="0"/>
          </a:p>
          <a:p>
            <a:pPr lvl="0"/>
            <a:r>
              <a:rPr lang="es-ES" sz="1200" dirty="0"/>
              <a:t>1.El principal objetivo de este concurso es contribuir a la formación de los estudiantes que participen en él, permitiéndoles adquirir competencias y conocimientos relacionados con el emprendimiento y el mundo empresarial.</a:t>
            </a:r>
          </a:p>
          <a:p>
            <a:pPr lvl="0"/>
            <a:endParaRPr lang="es-ES" sz="1200" dirty="0"/>
          </a:p>
          <a:p>
            <a:pPr lvl="0"/>
            <a:r>
              <a:rPr lang="es-ES" sz="1200" dirty="0"/>
              <a:t>2.La idea y/o el proyecto de negocio puede presentarse de forma individual o en grupo (hasta un máximo de 4 integrantes).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3.Cada institución asociada puede presentar al concurso hasta 5 ideas y/o proyectos.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4.Las ideas son innovaciones con posibilidad de incubación o desarrollo, pero que aún no han sido presentadas en otros contextos y que todavía no tienen su estructura de costes ni su implementación probada, ni han sido evaluadas por otros jurados.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5.Los proyectos son ideas ya implementadas, propuestas consolidadas, con un plan de negocio activo, en incubación o ya presentadas en otras instancias, concursos de ideas o similares, pero que aún no hayan generado facturación por la venta de sus productos o servicios. En el caso de los proyectos, se recomienda que vayan acompañados de prototipos, ejemplos materiales o cualquier soporte visual que pueda ilustrar el proyecto.</a:t>
            </a:r>
          </a:p>
          <a:p>
            <a:r>
              <a:rPr lang="es-ES" sz="1200" dirty="0"/>
              <a:t> </a:t>
            </a:r>
          </a:p>
          <a:p>
            <a:r>
              <a:rPr lang="es-ES" sz="1200" dirty="0"/>
              <a:t>·6 .Cada grupo deberá indicar (en el formulario correspondiente) si lo que propone presentar es una idea o un proyecto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78B9249-32F9-E21D-47EE-B3B5F144EFAB}"/>
              </a:ext>
            </a:extLst>
          </p:cNvPr>
          <p:cNvSpPr txBox="1"/>
          <p:nvPr/>
        </p:nvSpPr>
        <p:spPr>
          <a:xfrm>
            <a:off x="5835722" y="2320943"/>
            <a:ext cx="59281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1200" dirty="0"/>
              <a:t>7.Cada grupo dispondrá de hasta 7  minutos para las presentaciones en sala (</a:t>
            </a:r>
            <a:r>
              <a:rPr lang="es-ES" sz="1200" b="1" dirty="0"/>
              <a:t>con salas diferenciadas para las ideas y para los proyectos).</a:t>
            </a:r>
            <a:endParaRPr lang="es-ES" sz="1200" dirty="0"/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 8.Al final de cada presentación habrá un jurado, compuesto por empresarios y profesores de las instituciones asociadas y, eventualmente, otras personalidades relevantes, que podrán formular preguntas sobre las ideas y/o proyectos presentados.</a:t>
            </a:r>
          </a:p>
          <a:p>
            <a:r>
              <a:rPr lang="es-ES" sz="1200" dirty="0"/>
              <a:t> 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9.Cada institución será responsable de invitar a los miembros del jurado. En caso de coincidir en alguna presentación con participantes de su propia institución, los miembros del jurado no podrán votar por esas ideas o proyectos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10.En cada sala se seleccionarán dos ideas y/o dos proyectos finalistas, uno/a portugués/a y otro/a español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 11.En la final se presentarán todas las ideas y proyectos finalistas definidos en el apartado anterior y el jurado seleccionará tres ideas y tres  proyectos ganadores del evento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BD6D611-E8F3-789A-0D98-94503313C041}"/>
              </a:ext>
            </a:extLst>
          </p:cNvPr>
          <p:cNvSpPr txBox="1"/>
          <p:nvPr/>
        </p:nvSpPr>
        <p:spPr>
          <a:xfrm>
            <a:off x="421241" y="1003713"/>
            <a:ext cx="71302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Los estudiantes y ex estudiantes de los distintos ciclos de estudios de las instituciones de educación superior asociadas al EIJE que sean seleccionados tendrán la oportunidad de presentar su idea y/o su proyecto de negocio teniendo en cuenta lo siguiente:</a:t>
            </a:r>
          </a:p>
        </p:txBody>
      </p:sp>
      <p:pic>
        <p:nvPicPr>
          <p:cNvPr id="18" name="Imagen 17" descr="Logotipo&#10;&#10;El contenido generado por IA puede ser incorrecto.">
            <a:extLst>
              <a:ext uri="{FF2B5EF4-FFF2-40B4-BE49-F238E27FC236}">
                <a16:creationId xmlns:a16="http://schemas.microsoft.com/office/drawing/2014/main" id="{EC2A613B-39B9-3E25-87B4-771486F4C0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859" y="942901"/>
            <a:ext cx="163373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17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D5121-9C17-91E4-CF0F-2C4B0B2A5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153FA34D-2C82-3C19-D8A5-C5654CF7E00C}"/>
              </a:ext>
            </a:extLst>
          </p:cNvPr>
          <p:cNvSpPr txBox="1"/>
          <p:nvPr/>
        </p:nvSpPr>
        <p:spPr>
          <a:xfrm>
            <a:off x="891445" y="550946"/>
            <a:ext cx="6792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3200" b="1" dirty="0">
                <a:solidFill>
                  <a:srgbClr val="224284"/>
                </a:solidFill>
              </a:rPr>
              <a:t>CRITERIOS DE EVALUACION </a:t>
            </a:r>
            <a:endParaRPr lang="pt-PT" sz="3200" b="1" i="1" dirty="0">
              <a:solidFill>
                <a:srgbClr val="224284"/>
              </a:solidFill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231338AD-D4C0-A5D5-2670-1CA81E18F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028422"/>
              </p:ext>
            </p:extLst>
          </p:nvPr>
        </p:nvGraphicFramePr>
        <p:xfrm>
          <a:off x="855311" y="1634145"/>
          <a:ext cx="10425714" cy="5105700"/>
        </p:xfrm>
        <a:graphic>
          <a:graphicData uri="http://schemas.openxmlformats.org/drawingml/2006/table">
            <a:tbl>
              <a:tblPr/>
              <a:tblGrid>
                <a:gridCol w="1865520">
                  <a:extLst>
                    <a:ext uri="{9D8B030D-6E8A-4147-A177-3AD203B41FA5}">
                      <a16:colId xmlns:a16="http://schemas.microsoft.com/office/drawing/2014/main" val="750361503"/>
                    </a:ext>
                  </a:extLst>
                </a:gridCol>
                <a:gridCol w="1875130">
                  <a:extLst>
                    <a:ext uri="{9D8B030D-6E8A-4147-A177-3AD203B41FA5}">
                      <a16:colId xmlns:a16="http://schemas.microsoft.com/office/drawing/2014/main" val="2016691864"/>
                    </a:ext>
                  </a:extLst>
                </a:gridCol>
                <a:gridCol w="1858771">
                  <a:extLst>
                    <a:ext uri="{9D8B030D-6E8A-4147-A177-3AD203B41FA5}">
                      <a16:colId xmlns:a16="http://schemas.microsoft.com/office/drawing/2014/main" val="4270743964"/>
                    </a:ext>
                  </a:extLst>
                </a:gridCol>
                <a:gridCol w="1458930">
                  <a:extLst>
                    <a:ext uri="{9D8B030D-6E8A-4147-A177-3AD203B41FA5}">
                      <a16:colId xmlns:a16="http://schemas.microsoft.com/office/drawing/2014/main" val="756010244"/>
                    </a:ext>
                  </a:extLst>
                </a:gridCol>
                <a:gridCol w="1805691">
                  <a:extLst>
                    <a:ext uri="{9D8B030D-6E8A-4147-A177-3AD203B41FA5}">
                      <a16:colId xmlns:a16="http://schemas.microsoft.com/office/drawing/2014/main" val="2374426126"/>
                    </a:ext>
                  </a:extLst>
                </a:gridCol>
                <a:gridCol w="1561672">
                  <a:extLst>
                    <a:ext uri="{9D8B030D-6E8A-4147-A177-3AD203B41FA5}">
                      <a16:colId xmlns:a16="http://schemas.microsoft.com/office/drawing/2014/main" val="2999154221"/>
                    </a:ext>
                  </a:extLst>
                </a:gridCol>
              </a:tblGrid>
              <a:tr h="51609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PROYECTO 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26596526"/>
                  </a:ext>
                </a:extLst>
              </a:tr>
              <a:tr h="201379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PROYECTO 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GRADO DE INNOVACION DEL PROYECTO ( 5 PUNTOS MAX.)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UTILIZACION DE HERRAMIENTADE ANALISIS COMPLEMENTARIAS </a:t>
                      </a:r>
                    </a:p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(5 PUNTOS MAX.)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ADECUACION A LAS ODS </a:t>
                      </a:r>
                    </a:p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( 5 PUNTOS MAX.)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PRESENTACION, COMUNICACION Y APOYO VISUAL </a:t>
                      </a:r>
                    </a:p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( 5 PUNTOS MAX.)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  <a:b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(20 PUNTOS MAX .) 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4065881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108020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364840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259325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3858438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9864813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990246"/>
                  </a:ext>
                </a:extLst>
              </a:tr>
            </a:tbl>
          </a:graphicData>
        </a:graphic>
      </p:graphicFrame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33C2397A-E2DB-20F4-F6AE-CF14FE109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09" y="198558"/>
            <a:ext cx="1662739" cy="1289552"/>
          </a:xfrm>
          <a:prstGeom prst="rect">
            <a:avLst/>
          </a:prstGeom>
        </p:spPr>
      </p:pic>
      <p:pic>
        <p:nvPicPr>
          <p:cNvPr id="10" name="Imagen 9" descr="Logotipo&#10;&#10;El contenido generado por IA puede ser incorrecto.">
            <a:extLst>
              <a:ext uri="{FF2B5EF4-FFF2-40B4-BE49-F238E27FC236}">
                <a16:creationId xmlns:a16="http://schemas.microsoft.com/office/drawing/2014/main" id="{18D47ED8-EB9E-2049-201F-156D2C24BA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956" y="419123"/>
            <a:ext cx="1633731" cy="121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2362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543</Words>
  <Application>Microsoft Office PowerPoint</Application>
  <PresentationFormat>Panorámica</PresentationFormat>
  <Paragraphs>73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Maria Fernandes Leandro</dc:creator>
  <cp:lastModifiedBy>FORMACION ERLAC</cp:lastModifiedBy>
  <cp:revision>12</cp:revision>
  <cp:lastPrinted>2025-04-09T08:24:35Z</cp:lastPrinted>
  <dcterms:created xsi:type="dcterms:W3CDTF">2025-04-07T21:31:09Z</dcterms:created>
  <dcterms:modified xsi:type="dcterms:W3CDTF">2026-03-11T08:55:13Z</dcterms:modified>
</cp:coreProperties>
</file>